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1" r:id="rId3"/>
    <p:sldId id="257" r:id="rId4"/>
    <p:sldId id="259" r:id="rId5"/>
    <p:sldId id="266" r:id="rId6"/>
    <p:sldId id="260" r:id="rId7"/>
    <p:sldId id="269" r:id="rId8"/>
    <p:sldId id="263" r:id="rId9"/>
    <p:sldId id="264" r:id="rId10"/>
    <p:sldId id="265" r:id="rId11"/>
    <p:sldId id="268" r:id="rId12"/>
    <p:sldId id="270" r:id="rId13"/>
  </p:sldIdLst>
  <p:sldSz cx="1188085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3"/>
  </p:normalViewPr>
  <p:slideViewPr>
    <p:cSldViewPr>
      <p:cViewPr varScale="1">
        <p:scale>
          <a:sx n="97" d="100"/>
          <a:sy n="97" d="100"/>
        </p:scale>
        <p:origin x="1160" y="184"/>
      </p:cViewPr>
      <p:guideLst>
        <p:guide orient="horz" pos="2160"/>
        <p:guide pos="37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1064" y="2130426"/>
            <a:ext cx="10098723" cy="1470025"/>
          </a:xfrm>
        </p:spPr>
        <p:txBody>
          <a:bodyPr/>
          <a:lstStyle/>
          <a:p>
            <a:r>
              <a:rPr lang="ru-RU"/>
              <a:t>Образец заголовка</a:t>
            </a:r>
          </a:p>
        </p:txBody>
      </p:sp>
      <p:sp>
        <p:nvSpPr>
          <p:cNvPr id="3" name="Подзаголовок 2"/>
          <p:cNvSpPr>
            <a:spLocks noGrp="1"/>
          </p:cNvSpPr>
          <p:nvPr>
            <p:ph type="subTitle" idx="1"/>
          </p:nvPr>
        </p:nvSpPr>
        <p:spPr>
          <a:xfrm>
            <a:off x="1782128" y="3886200"/>
            <a:ext cx="83165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06.11.2022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613616" y="274639"/>
            <a:ext cx="2673191"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594042" y="274639"/>
            <a:ext cx="782156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91064" y="2130426"/>
            <a:ext cx="10098723" cy="1470025"/>
          </a:xfrm>
        </p:spPr>
        <p:txBody>
          <a:bodyPr/>
          <a:lstStyle/>
          <a:p>
            <a:r>
              <a:rPr lang="en-US"/>
              <a:t>Click to edit Master title style</a:t>
            </a:r>
          </a:p>
        </p:txBody>
      </p:sp>
      <p:sp>
        <p:nvSpPr>
          <p:cNvPr id="3" name="Subtitle 2"/>
          <p:cNvSpPr>
            <a:spLocks noGrp="1"/>
          </p:cNvSpPr>
          <p:nvPr>
            <p:ph type="subTitle" idx="1"/>
          </p:nvPr>
        </p:nvSpPr>
        <p:spPr>
          <a:xfrm>
            <a:off x="1782128" y="3886200"/>
            <a:ext cx="831659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6648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79879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38505" y="4406901"/>
            <a:ext cx="10098723"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38505" y="2906713"/>
            <a:ext cx="1009872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4084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94043" y="1600201"/>
            <a:ext cx="5247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39432" y="1600201"/>
            <a:ext cx="5247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1486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94042" y="1535113"/>
            <a:ext cx="524943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4042" y="2174875"/>
            <a:ext cx="524943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35307" y="1535113"/>
            <a:ext cx="52515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35307" y="2174875"/>
            <a:ext cx="52515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98634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7543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40055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043" y="273050"/>
            <a:ext cx="390871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645082" y="273051"/>
            <a:ext cx="66417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94043" y="1435101"/>
            <a:ext cx="390871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4112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06.11.2022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28730" y="4800600"/>
            <a:ext cx="712851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28730" y="612775"/>
            <a:ext cx="712851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28730" y="5367338"/>
            <a:ext cx="71285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90413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970668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3616" y="274639"/>
            <a:ext cx="2673191"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94042" y="274639"/>
            <a:ext cx="782156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386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8505" y="4406901"/>
            <a:ext cx="10098723"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38505" y="2906713"/>
            <a:ext cx="1009872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594043" y="1600201"/>
            <a:ext cx="5247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039432" y="1600201"/>
            <a:ext cx="52473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06.11.2022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594042" y="1535113"/>
            <a:ext cx="524943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594042" y="2174875"/>
            <a:ext cx="524943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035307" y="1535113"/>
            <a:ext cx="52515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035307" y="2174875"/>
            <a:ext cx="52515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06.11.2022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06.11.2022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06.11.2022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4043" y="273050"/>
            <a:ext cx="390871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645082" y="273051"/>
            <a:ext cx="66417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594043" y="1435101"/>
            <a:ext cx="390871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06.11.2022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28730" y="4800600"/>
            <a:ext cx="712851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28730" y="612775"/>
            <a:ext cx="712851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28730" y="5367338"/>
            <a:ext cx="71285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06.11.2022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4043" y="274638"/>
            <a:ext cx="10692765"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594043" y="1600201"/>
            <a:ext cx="10692765"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594043" y="6356351"/>
            <a:ext cx="277219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06.11.2022</a:t>
            </a:fld>
            <a:endParaRPr lang="ru-RU"/>
          </a:p>
        </p:txBody>
      </p:sp>
      <p:sp>
        <p:nvSpPr>
          <p:cNvPr id="5" name="Нижний колонтитул 4"/>
          <p:cNvSpPr>
            <a:spLocks noGrp="1"/>
          </p:cNvSpPr>
          <p:nvPr>
            <p:ph type="ftr" sz="quarter" idx="3"/>
          </p:nvPr>
        </p:nvSpPr>
        <p:spPr>
          <a:xfrm>
            <a:off x="4059291" y="6356351"/>
            <a:ext cx="376226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514609" y="6356351"/>
            <a:ext cx="277219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94043" y="274638"/>
            <a:ext cx="10692765"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94043" y="1600201"/>
            <a:ext cx="10692765"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94043" y="6356351"/>
            <a:ext cx="277219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11/6/22</a:t>
            </a:fld>
            <a:endParaRPr lang="en-US">
              <a:solidFill>
                <a:prstClr val="black">
                  <a:tint val="75000"/>
                </a:prstClr>
              </a:solidFill>
            </a:endParaRPr>
          </a:p>
        </p:txBody>
      </p:sp>
      <p:sp>
        <p:nvSpPr>
          <p:cNvPr id="5" name="Footer Placeholder 4"/>
          <p:cNvSpPr>
            <a:spLocks noGrp="1"/>
          </p:cNvSpPr>
          <p:nvPr>
            <p:ph type="ftr" sz="quarter" idx="3"/>
          </p:nvPr>
        </p:nvSpPr>
        <p:spPr>
          <a:xfrm>
            <a:off x="4059291" y="6356351"/>
            <a:ext cx="376226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514609" y="6356351"/>
            <a:ext cx="277219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939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AL-FARABI KAZAKH NATIONAL UNIVERSITY</a:t>
            </a:r>
            <a:br>
              <a:rPr lang="en-US" sz="2400" b="1" dirty="0"/>
            </a:br>
            <a:r>
              <a:rPr lang="en-US" sz="2400" b="1" dirty="0"/>
              <a:t>FACULTY OF MEDICINE AND HEALTHCARE</a:t>
            </a:r>
            <a:endParaRPr lang="ru-RU" sz="2400" b="1" dirty="0"/>
          </a:p>
        </p:txBody>
      </p:sp>
      <p:sp>
        <p:nvSpPr>
          <p:cNvPr id="3" name="Content Placeholder 2"/>
          <p:cNvSpPr>
            <a:spLocks noGrp="1"/>
          </p:cNvSpPr>
          <p:nvPr>
            <p:ph idx="1"/>
          </p:nvPr>
        </p:nvSpPr>
        <p:spPr>
          <a:xfrm>
            <a:off x="987425" y="2133600"/>
            <a:ext cx="10299383" cy="3992564"/>
          </a:xfrm>
        </p:spPr>
        <p:txBody>
          <a:bodyPr>
            <a:normAutofit/>
          </a:bodyPr>
          <a:lstStyle/>
          <a:p>
            <a:pPr marL="0" indent="0" algn="ctr">
              <a:buNone/>
            </a:pPr>
            <a:r>
              <a:rPr lang="en-US" b="1" dirty="0"/>
              <a:t>Analysis of variance</a:t>
            </a:r>
            <a:br>
              <a:rPr lang="en-US" b="1" dirty="0"/>
            </a:br>
            <a:r>
              <a:rPr lang="en-US" b="1" dirty="0"/>
              <a:t>(ANOVA)</a:t>
            </a:r>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b="1" dirty="0" err="1"/>
              <a:t>Saktapov</a:t>
            </a:r>
            <a:r>
              <a:rPr lang="en-US" b="1" dirty="0"/>
              <a:t> </a:t>
            </a:r>
            <a:r>
              <a:rPr lang="en-US" b="1" dirty="0" err="1"/>
              <a:t>Akylbek</a:t>
            </a:r>
            <a:endParaRPr lang="en-US"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825" y="381000"/>
            <a:ext cx="1595438" cy="16082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27767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endParaRPr lang="ru-RU" dirty="0"/>
          </a:p>
        </p:txBody>
      </p:sp>
      <p:sp>
        <p:nvSpPr>
          <p:cNvPr id="3" name="Content Placeholder 2"/>
          <p:cNvSpPr>
            <a:spLocks noGrp="1"/>
          </p:cNvSpPr>
          <p:nvPr>
            <p:ph idx="1"/>
          </p:nvPr>
        </p:nvSpPr>
        <p:spPr/>
        <p:txBody>
          <a:bodyPr>
            <a:normAutofit/>
          </a:bodyPr>
          <a:lstStyle/>
          <a:p>
            <a:pPr marL="0" indent="355600" algn="just">
              <a:buNone/>
            </a:pPr>
            <a:r>
              <a:rPr lang="en-US" sz="2400" dirty="0"/>
              <a:t>A pharmaceutical company conducts an experiment to test the effect of a new cholesterol medication. The company selects 15 subjects randomly from a larger population. Each subject is randomly assigned to one of three treatment groups. Within each treatment group, subjects receive a different dose of the new medication. In Group 1, subjects receive 0 mg/day; in Group 2, 50 mg/day; and in Group 3, 100 mg/day.</a:t>
            </a:r>
          </a:p>
          <a:p>
            <a:pPr marL="0" indent="355600">
              <a:buNone/>
            </a:pPr>
            <a:r>
              <a:rPr lang="en-US" sz="2400" dirty="0"/>
              <a:t>In conducting this experiment, the experimenter has two research questions:</a:t>
            </a:r>
          </a:p>
          <a:p>
            <a:r>
              <a:rPr lang="en-US" sz="2400" dirty="0"/>
              <a:t>Does dosage level have a statistically significant effect on cholesterol level?</a:t>
            </a:r>
          </a:p>
          <a:p>
            <a:r>
              <a:rPr lang="en-US" sz="2400" dirty="0"/>
              <a:t>How strong is the effect of dosage level on cholesterol level?</a:t>
            </a:r>
          </a:p>
          <a:p>
            <a:pPr marL="0" indent="355600" algn="just">
              <a:buNone/>
            </a:pPr>
            <a:endParaRPr lang="en-US" sz="2400" dirty="0"/>
          </a:p>
        </p:txBody>
      </p:sp>
    </p:spTree>
    <p:extLst>
      <p:ext uri="{BB962C8B-B14F-4D97-AF65-F5344CB8AC3E}">
        <p14:creationId xmlns:p14="http://schemas.microsoft.com/office/powerpoint/2010/main" val="1732805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pPr marL="0" indent="0" algn="ctr">
              <a:buNone/>
            </a:pPr>
            <a:r>
              <a:rPr lang="en-US" dirty="0"/>
              <a:t>Thank you for your attention!!!</a:t>
            </a:r>
            <a:endParaRPr lang="ru-RU" dirty="0"/>
          </a:p>
        </p:txBody>
      </p:sp>
    </p:spTree>
    <p:extLst>
      <p:ext uri="{BB962C8B-B14F-4D97-AF65-F5344CB8AC3E}">
        <p14:creationId xmlns:p14="http://schemas.microsoft.com/office/powerpoint/2010/main" val="2304057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Definition</a:t>
            </a:r>
            <a:endParaRPr lang="ru-RU" dirty="0"/>
          </a:p>
        </p:txBody>
      </p:sp>
      <p:sp>
        <p:nvSpPr>
          <p:cNvPr id="3" name="Объект 2"/>
          <p:cNvSpPr>
            <a:spLocks noGrp="1"/>
          </p:cNvSpPr>
          <p:nvPr>
            <p:ph idx="1"/>
          </p:nvPr>
        </p:nvSpPr>
        <p:spPr>
          <a:xfrm>
            <a:off x="594042" y="1600200"/>
            <a:ext cx="10679325" cy="4853136"/>
          </a:xfrm>
        </p:spPr>
        <p:txBody>
          <a:bodyPr>
            <a:normAutofit/>
          </a:bodyPr>
          <a:lstStyle/>
          <a:p>
            <a:pPr marL="0" indent="354013" algn="just" fontAlgn="base">
              <a:buNone/>
            </a:pPr>
            <a:r>
              <a:rPr lang="en-US" sz="2400" dirty="0"/>
              <a:t>The one-way analysis of variance (ANOVA) is used to determine whether there are any statistically significant differences between the means of three or more independent (unrelated) groups. </a:t>
            </a:r>
          </a:p>
          <a:p>
            <a:pPr marL="0" indent="354013" algn="just" fontAlgn="base">
              <a:buNone/>
            </a:pPr>
            <a:endParaRPr lang="en-US" sz="2400" dirty="0"/>
          </a:p>
          <a:p>
            <a:pPr marL="0" indent="354013" algn="just" fontAlgn="base">
              <a:buNone/>
            </a:pPr>
            <a:r>
              <a:rPr lang="en-US" sz="2400" dirty="0"/>
              <a:t>For example, you could use a one-way ANOVA to understand whether exam performance differed based on test anxiety levels amongst students, dividing students into three independent groups (e.g., low, medium and high-stressed students).</a:t>
            </a:r>
          </a:p>
          <a:p>
            <a:pPr marL="0" indent="354013" algn="just" fontAlgn="base">
              <a:buNone/>
            </a:pPr>
            <a:endParaRPr lang="en-US" sz="2400" dirty="0"/>
          </a:p>
          <a:p>
            <a:pPr algn="just"/>
            <a:r>
              <a:rPr lang="en-US" sz="2400" dirty="0"/>
              <a:t>H0 = means are equal</a:t>
            </a:r>
          </a:p>
          <a:p>
            <a:pPr algn="just"/>
            <a:r>
              <a:rPr lang="en-US" sz="2400" dirty="0"/>
              <a:t>H1 = means are unequal</a:t>
            </a:r>
            <a:endParaRPr lang="ru-RU" sz="2400" dirty="0"/>
          </a:p>
        </p:txBody>
      </p:sp>
    </p:spTree>
    <p:extLst>
      <p:ext uri="{BB962C8B-B14F-4D97-AF65-F5344CB8AC3E}">
        <p14:creationId xmlns:p14="http://schemas.microsoft.com/office/powerpoint/2010/main" val="1624617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When to use a one way ANOVA</a:t>
            </a:r>
            <a:endParaRPr lang="ru-RU" dirty="0"/>
          </a:p>
        </p:txBody>
      </p:sp>
      <p:sp>
        <p:nvSpPr>
          <p:cNvPr id="3" name="Объект 2"/>
          <p:cNvSpPr>
            <a:spLocks noGrp="1"/>
          </p:cNvSpPr>
          <p:nvPr>
            <p:ph idx="1"/>
          </p:nvPr>
        </p:nvSpPr>
        <p:spPr/>
        <p:txBody>
          <a:bodyPr>
            <a:normAutofit/>
          </a:bodyPr>
          <a:lstStyle/>
          <a:p>
            <a:pPr algn="just"/>
            <a:r>
              <a:rPr lang="en-US" sz="2400" b="1" dirty="0"/>
              <a:t>Situation 1:</a:t>
            </a:r>
            <a:r>
              <a:rPr lang="en-US" sz="2400" dirty="0"/>
              <a:t> You have a group of individuals randomly split into smaller groups and completing different tasks. For example, you might be studying the effects of tea on weight loss and form three groups: green tea, black tea, and no tea.</a:t>
            </a:r>
            <a:br>
              <a:rPr lang="en-US" sz="2400" dirty="0"/>
            </a:br>
            <a:endParaRPr lang="en-US" sz="2400" dirty="0"/>
          </a:p>
          <a:p>
            <a:pPr algn="just"/>
            <a:r>
              <a:rPr lang="en-US" sz="2400" b="1" dirty="0"/>
              <a:t>Situation 2:</a:t>
            </a:r>
            <a:r>
              <a:rPr lang="en-US" sz="2400" dirty="0"/>
              <a:t> Similar to situation 1, but in this case the individuals are split into groups based on an attribute they possess. For example, you might be studying leg strength of people according to weight. You could split participants into weight categories (obese, overweight and normal) and measure their leg strength on a weight machine.</a:t>
            </a:r>
            <a:endParaRPr lang="ru-RU" sz="2400" dirty="0"/>
          </a:p>
        </p:txBody>
      </p:sp>
    </p:spTree>
    <p:extLst>
      <p:ext uri="{BB962C8B-B14F-4D97-AF65-F5344CB8AC3E}">
        <p14:creationId xmlns:p14="http://schemas.microsoft.com/office/powerpoint/2010/main" val="3161410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ASSUMPTIONS</a:t>
            </a:r>
            <a:endParaRPr lang="ru-RU" sz="2800" dirty="0"/>
          </a:p>
        </p:txBody>
      </p:sp>
      <p:sp>
        <p:nvSpPr>
          <p:cNvPr id="3" name="Content Placeholder 2"/>
          <p:cNvSpPr>
            <a:spLocks noGrp="1"/>
          </p:cNvSpPr>
          <p:nvPr>
            <p:ph idx="1"/>
          </p:nvPr>
        </p:nvSpPr>
        <p:spPr>
          <a:xfrm>
            <a:off x="594043" y="1340768"/>
            <a:ext cx="10732718" cy="5060031"/>
          </a:xfrm>
        </p:spPr>
        <p:txBody>
          <a:bodyPr>
            <a:noAutofit/>
          </a:bodyPr>
          <a:lstStyle/>
          <a:p>
            <a:pPr algn="just">
              <a:buFont typeface="Wingdings" panose="05000000000000000000" pitchFamily="2" charset="2"/>
              <a:buChar char="Ø"/>
            </a:pPr>
            <a:r>
              <a:rPr lang="en-US" sz="2000" b="1" dirty="0"/>
              <a:t>Dependent variable should be measured at the interval or ratio level (i.e., they are continuous). </a:t>
            </a:r>
          </a:p>
          <a:p>
            <a:pPr marL="712788" indent="0" algn="just">
              <a:buNone/>
            </a:pPr>
            <a:r>
              <a:rPr lang="en-US" sz="2000" i="1" dirty="0"/>
              <a:t>Example, measured in hours, IQ score, measured in kg.</a:t>
            </a:r>
          </a:p>
          <a:p>
            <a:pPr algn="just">
              <a:buFont typeface="Wingdings" panose="05000000000000000000" pitchFamily="2" charset="2"/>
              <a:buChar char="Ø"/>
            </a:pPr>
            <a:r>
              <a:rPr lang="en-US" sz="2000" b="1" dirty="0"/>
              <a:t>Independent variable should consist </a:t>
            </a:r>
            <a:r>
              <a:rPr lang="en-US" sz="2000" b="1"/>
              <a:t>of three </a:t>
            </a:r>
            <a:r>
              <a:rPr lang="en-US" sz="2000" b="1" dirty="0"/>
              <a:t>or more categorical, independent groups. </a:t>
            </a:r>
          </a:p>
          <a:p>
            <a:pPr marL="712788" indent="0" algn="just">
              <a:buNone/>
            </a:pPr>
            <a:r>
              <a:rPr lang="en-US" sz="2000" i="1" dirty="0"/>
              <a:t>Example, physical activity level (4 groups: sedentary, low, moderate and high), profession (3 groups: doctor, teacher, manager).</a:t>
            </a:r>
          </a:p>
          <a:p>
            <a:pPr algn="just">
              <a:buFont typeface="Wingdings" panose="05000000000000000000" pitchFamily="2" charset="2"/>
              <a:buChar char="Ø"/>
            </a:pPr>
            <a:r>
              <a:rPr lang="en-US" sz="2000" b="1" dirty="0"/>
              <a:t>Have independence of observations, which means that there is no relationship between the observations in each group or between the groups themselves. </a:t>
            </a:r>
          </a:p>
          <a:p>
            <a:pPr marL="712788" indent="0" algn="just">
              <a:buNone/>
            </a:pPr>
            <a:r>
              <a:rPr lang="en-US" sz="2000" i="1" dirty="0"/>
              <a:t>For example, there must be different participants in each group with no participant being in more than one group. </a:t>
            </a:r>
          </a:p>
          <a:p>
            <a:pPr algn="just">
              <a:buFont typeface="Wingdings" panose="05000000000000000000" pitchFamily="2" charset="2"/>
              <a:buChar char="Ø"/>
            </a:pPr>
            <a:r>
              <a:rPr lang="en-US" sz="2000" b="1" dirty="0"/>
              <a:t>There should be no significant outliers. </a:t>
            </a:r>
          </a:p>
          <a:p>
            <a:pPr algn="just">
              <a:buFont typeface="Wingdings" panose="05000000000000000000" pitchFamily="2" charset="2"/>
              <a:buChar char="Ø"/>
            </a:pPr>
            <a:r>
              <a:rPr lang="en-US" sz="2000" b="1" dirty="0"/>
              <a:t>Dependent variable should be approximately normally distributed for each category of the independent variable. </a:t>
            </a:r>
          </a:p>
          <a:p>
            <a:pPr algn="just">
              <a:buFont typeface="Wingdings" panose="05000000000000000000" pitchFamily="2" charset="2"/>
              <a:buChar char="Ø"/>
            </a:pPr>
            <a:r>
              <a:rPr lang="en-US" sz="2000" b="1" dirty="0"/>
              <a:t>There needs to be homogeneity of variances. </a:t>
            </a:r>
            <a:r>
              <a:rPr lang="en-US" sz="2000" b="1" dirty="0" err="1"/>
              <a:t>Levene's</a:t>
            </a:r>
            <a:r>
              <a:rPr lang="en-US" sz="2000" b="1" dirty="0"/>
              <a:t> test for homogeneity of variances.</a:t>
            </a:r>
            <a:endParaRPr lang="ru-RU" sz="2000" b="1" dirty="0"/>
          </a:p>
        </p:txBody>
      </p:sp>
    </p:spTree>
    <p:extLst>
      <p:ext uri="{BB962C8B-B14F-4D97-AF65-F5344CB8AC3E}">
        <p14:creationId xmlns:p14="http://schemas.microsoft.com/office/powerpoint/2010/main" val="1795415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Calculation</a:t>
            </a:r>
            <a:endParaRPr lang="ru-RU" dirty="0"/>
          </a:p>
        </p:txBody>
      </p:sp>
      <p:sp>
        <p:nvSpPr>
          <p:cNvPr id="3" name="Объект 2"/>
          <p:cNvSpPr>
            <a:spLocks noGrp="1"/>
          </p:cNvSpPr>
          <p:nvPr>
            <p:ph idx="1"/>
          </p:nvPr>
        </p:nvSpPr>
        <p:spPr/>
        <p:txBody>
          <a:bodyPr/>
          <a:lstStyle/>
          <a:p>
            <a:endParaRPr lang="en-US" dirty="0"/>
          </a:p>
          <a:p>
            <a:pPr marL="0" indent="0">
              <a:buNone/>
            </a:pPr>
            <a:r>
              <a:rPr lang="en-US" dirty="0">
                <a:solidFill>
                  <a:srgbClr val="FF0000"/>
                </a:solidFill>
              </a:rPr>
              <a:t>Total Sum of Squares </a:t>
            </a:r>
            <a:r>
              <a:rPr lang="en-US" dirty="0"/>
              <a:t>= </a:t>
            </a:r>
            <a:r>
              <a:rPr lang="en-US" dirty="0">
                <a:solidFill>
                  <a:srgbClr val="00B050"/>
                </a:solidFill>
              </a:rPr>
              <a:t>Sum of Squares within Groups </a:t>
            </a:r>
            <a:r>
              <a:rPr lang="en-US" dirty="0"/>
              <a:t>+ Sum of Squares between Groups</a:t>
            </a:r>
            <a:endParaRPr lang="ru-RU" dirty="0"/>
          </a:p>
        </p:txBody>
      </p:sp>
    </p:spTree>
    <p:extLst>
      <p:ext uri="{BB962C8B-B14F-4D97-AF65-F5344CB8AC3E}">
        <p14:creationId xmlns:p14="http://schemas.microsoft.com/office/powerpoint/2010/main" val="3712038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Calculation</a:t>
            </a:r>
            <a:endParaRPr lang="ru-RU" dirty="0"/>
          </a:p>
        </p:txBody>
      </p:sp>
      <p:pic>
        <p:nvPicPr>
          <p:cNvPr id="1026" name="Picture 2" descr="One way ANOVA (Analysis Of Variance) – Analytics Buddhu">
            <a:extLst>
              <a:ext uri="{FF2B5EF4-FFF2-40B4-BE49-F238E27FC236}">
                <a16:creationId xmlns:a16="http://schemas.microsoft.com/office/drawing/2014/main" id="{BA88DFA9-8C72-49C5-115D-32AC22B98C3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 t="18500" r="388" b="15350"/>
          <a:stretch/>
        </p:blipFill>
        <p:spPr bwMode="auto">
          <a:xfrm>
            <a:off x="1368425" y="1268760"/>
            <a:ext cx="9108504" cy="4536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069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Degrees of Freedom (</a:t>
            </a:r>
            <a:r>
              <a:rPr lang="en-US" dirty="0" err="1"/>
              <a:t>df</a:t>
            </a:r>
            <a:r>
              <a:rPr lang="en-US" dirty="0"/>
              <a:t>)</a:t>
            </a:r>
            <a:endParaRPr lang="ru-RU" dirty="0"/>
          </a:p>
        </p:txBody>
      </p:sp>
      <p:sp>
        <p:nvSpPr>
          <p:cNvPr id="3" name="Объект 2"/>
          <p:cNvSpPr>
            <a:spLocks noGrp="1"/>
          </p:cNvSpPr>
          <p:nvPr>
            <p:ph idx="1"/>
          </p:nvPr>
        </p:nvSpPr>
        <p:spPr/>
        <p:txBody>
          <a:bodyPr>
            <a:normAutofit/>
          </a:bodyPr>
          <a:lstStyle/>
          <a:p>
            <a:r>
              <a:rPr lang="en-US" dirty="0" err="1"/>
              <a:t>df</a:t>
            </a:r>
            <a:r>
              <a:rPr lang="en-US" dirty="0"/>
              <a:t> between = k - 1</a:t>
            </a:r>
          </a:p>
          <a:p>
            <a:r>
              <a:rPr lang="en-US" dirty="0" err="1"/>
              <a:t>df</a:t>
            </a:r>
            <a:r>
              <a:rPr lang="en-US" dirty="0"/>
              <a:t> within= N – k</a:t>
            </a:r>
          </a:p>
          <a:p>
            <a:endParaRPr lang="en-US" dirty="0"/>
          </a:p>
          <a:p>
            <a:r>
              <a:rPr lang="en-US" dirty="0" err="1"/>
              <a:t>Df</a:t>
            </a:r>
            <a:r>
              <a:rPr lang="en-US" dirty="0"/>
              <a:t> (</a:t>
            </a:r>
            <a:r>
              <a:rPr lang="en-US" dirty="0" err="1"/>
              <a:t>n;d</a:t>
            </a:r>
            <a:r>
              <a:rPr lang="en-US" dirty="0"/>
              <a:t>)</a:t>
            </a:r>
          </a:p>
          <a:p>
            <a:endParaRPr lang="en-US" dirty="0"/>
          </a:p>
          <a:p>
            <a:r>
              <a:rPr lang="en-US" dirty="0"/>
              <a:t>k – number of groups</a:t>
            </a:r>
          </a:p>
          <a:p>
            <a:r>
              <a:rPr lang="en-US" dirty="0"/>
              <a:t>N – total sum of samples</a:t>
            </a:r>
          </a:p>
          <a:p>
            <a:endParaRPr lang="ru-RU" dirty="0"/>
          </a:p>
        </p:txBody>
      </p:sp>
    </p:spTree>
    <p:extLst>
      <p:ext uri="{BB962C8B-B14F-4D97-AF65-F5344CB8AC3E}">
        <p14:creationId xmlns:p14="http://schemas.microsoft.com/office/powerpoint/2010/main" val="2053632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F – Test Statistic</a:t>
            </a:r>
            <a:endParaRPr lang="ru-RU" dirty="0"/>
          </a:p>
        </p:txBody>
      </p:sp>
      <p:sp>
        <p:nvSpPr>
          <p:cNvPr id="3" name="Объект 2"/>
          <p:cNvSpPr>
            <a:spLocks noGrp="1"/>
          </p:cNvSpPr>
          <p:nvPr>
            <p:ph idx="1"/>
          </p:nvPr>
        </p:nvSpPr>
        <p:spPr/>
        <p:txBody>
          <a:bodyPr/>
          <a:lstStyle/>
          <a:p>
            <a:pPr marL="0" indent="0" algn="ctr">
              <a:buNone/>
            </a:pPr>
            <a:r>
              <a:rPr lang="en-US" dirty="0"/>
              <a:t>F = </a:t>
            </a:r>
            <a:r>
              <a:rPr lang="en-US" dirty="0" err="1"/>
              <a:t>MSSb</a:t>
            </a:r>
            <a:r>
              <a:rPr lang="en-US" dirty="0"/>
              <a:t> / </a:t>
            </a:r>
            <a:r>
              <a:rPr lang="en-US" dirty="0" err="1"/>
              <a:t>MSSw</a:t>
            </a:r>
            <a:endParaRPr lang="en-US" dirty="0"/>
          </a:p>
          <a:p>
            <a:pPr marL="0" indent="0" algn="ctr">
              <a:buNone/>
            </a:pPr>
            <a:endParaRPr lang="en-US" dirty="0"/>
          </a:p>
          <a:p>
            <a:r>
              <a:rPr lang="en-US" dirty="0"/>
              <a:t>F – Test Statistic</a:t>
            </a:r>
          </a:p>
          <a:p>
            <a:r>
              <a:rPr lang="en-US" dirty="0" err="1"/>
              <a:t>MSSb</a:t>
            </a:r>
            <a:r>
              <a:rPr lang="en-US" dirty="0"/>
              <a:t> -  Mean Sum of Square Between Groups </a:t>
            </a:r>
          </a:p>
          <a:p>
            <a:r>
              <a:rPr lang="en-US" dirty="0" err="1"/>
              <a:t>MSSw</a:t>
            </a:r>
            <a:r>
              <a:rPr lang="en-US" dirty="0"/>
              <a:t> - Mean Sum of Square Within Groups </a:t>
            </a:r>
          </a:p>
          <a:p>
            <a:pPr marL="0" indent="0" algn="ctr">
              <a:buNone/>
            </a:pPr>
            <a:endParaRPr lang="ru-RU" dirty="0"/>
          </a:p>
        </p:txBody>
      </p:sp>
    </p:spTree>
    <p:extLst>
      <p:ext uri="{BB962C8B-B14F-4D97-AF65-F5344CB8AC3E}">
        <p14:creationId xmlns:p14="http://schemas.microsoft.com/office/powerpoint/2010/main" val="2862771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Results</a:t>
            </a:r>
            <a:endParaRPr lang="ru-RU" dirty="0"/>
          </a:p>
        </p:txBody>
      </p:sp>
      <p:sp>
        <p:nvSpPr>
          <p:cNvPr id="3" name="Объект 2"/>
          <p:cNvSpPr>
            <a:spLocks noGrp="1"/>
          </p:cNvSpPr>
          <p:nvPr>
            <p:ph idx="1"/>
          </p:nvPr>
        </p:nvSpPr>
        <p:spPr/>
        <p:txBody>
          <a:bodyPr>
            <a:normAutofit fontScale="92500"/>
          </a:bodyPr>
          <a:lstStyle/>
          <a:p>
            <a:endParaRPr lang="en-US" dirty="0"/>
          </a:p>
          <a:p>
            <a:r>
              <a:rPr lang="en-US" dirty="0"/>
              <a:t>p value &gt; 0,05   fail to reject H0</a:t>
            </a:r>
          </a:p>
          <a:p>
            <a:r>
              <a:rPr lang="en-US" dirty="0"/>
              <a:t>p value &lt; 0,05   reject H0</a:t>
            </a:r>
          </a:p>
          <a:p>
            <a:endParaRPr lang="en-US" dirty="0"/>
          </a:p>
          <a:p>
            <a:endParaRPr lang="en-US" dirty="0"/>
          </a:p>
          <a:p>
            <a:r>
              <a:rPr lang="en-US" dirty="0"/>
              <a:t>1 type error = there’s no significance, you concluded that there’s</a:t>
            </a:r>
          </a:p>
          <a:p>
            <a:r>
              <a:rPr lang="en-US" dirty="0"/>
              <a:t>2 type error = there’s significance, you concluded that there’s not</a:t>
            </a:r>
          </a:p>
          <a:p>
            <a:endParaRPr lang="en-US" dirty="0"/>
          </a:p>
          <a:p>
            <a:endParaRPr lang="kk-KZ" dirty="0"/>
          </a:p>
          <a:p>
            <a:endParaRPr lang="kk-KZ" dirty="0"/>
          </a:p>
          <a:p>
            <a:endParaRPr lang="ru-RU" dirty="0"/>
          </a:p>
          <a:p>
            <a:endParaRPr lang="ru-RU" dirty="0"/>
          </a:p>
        </p:txBody>
      </p:sp>
    </p:spTree>
    <p:extLst>
      <p:ext uri="{BB962C8B-B14F-4D97-AF65-F5344CB8AC3E}">
        <p14:creationId xmlns:p14="http://schemas.microsoft.com/office/powerpoint/2010/main" val="97595436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5304</TotalTime>
  <Words>628</Words>
  <Application>Microsoft Macintosh PowerPoint</Application>
  <PresentationFormat>Custom</PresentationFormat>
  <Paragraphs>61</Paragraphs>
  <Slides>11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Wingdings</vt:lpstr>
      <vt:lpstr>Тема Office</vt:lpstr>
      <vt:lpstr>Office Theme</vt:lpstr>
      <vt:lpstr>AL-FARABI KAZAKH NATIONAL UNIVERSITY FACULTY OF MEDICINE AND HEALTHCARE</vt:lpstr>
      <vt:lpstr>Definition</vt:lpstr>
      <vt:lpstr>When to use a one way ANOVA</vt:lpstr>
      <vt:lpstr>ASSUMPTIONS</vt:lpstr>
      <vt:lpstr>Calculation</vt:lpstr>
      <vt:lpstr>Calculation</vt:lpstr>
      <vt:lpstr>Degrees of Freedom (df)</vt:lpstr>
      <vt:lpstr>F – Test Statistic</vt:lpstr>
      <vt:lpstr>Results</vt:lpstr>
      <vt:lpstr>Example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Akylbek Saktapov</dc:creator>
  <cp:lastModifiedBy>Сактапов Акылбек</cp:lastModifiedBy>
  <cp:revision>32</cp:revision>
  <dcterms:created xsi:type="dcterms:W3CDTF">2019-10-29T19:24:47Z</dcterms:created>
  <dcterms:modified xsi:type="dcterms:W3CDTF">2022-11-06T13:28:17Z</dcterms:modified>
</cp:coreProperties>
</file>